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9" r:id="rId2"/>
    <p:sldId id="262" r:id="rId3"/>
    <p:sldId id="264" r:id="rId4"/>
    <p:sldId id="259" r:id="rId5"/>
    <p:sldId id="258" r:id="rId6"/>
    <p:sldId id="265" r:id="rId7"/>
    <p:sldId id="263" r:id="rId8"/>
    <p:sldId id="256" r:id="rId9"/>
    <p:sldId id="260" r:id="rId10"/>
    <p:sldId id="257" r:id="rId11"/>
    <p:sldId id="268" r:id="rId12"/>
    <p:sldId id="267" r:id="rId13"/>
    <p:sldId id="272" r:id="rId14"/>
    <p:sldId id="270" r:id="rId1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737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2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152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E86F5-15B4-46D1-BFE7-57CA13588885}" type="datetimeFigureOut">
              <a:rPr lang="en-US" smtClean="0"/>
              <a:t>6/12/2017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EA81F-47E9-4CCD-96A8-CB845E3CD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4529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E86F5-15B4-46D1-BFE7-57CA13588885}" type="datetimeFigureOut">
              <a:rPr lang="en-US" smtClean="0"/>
              <a:t>6/12/2017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EA81F-47E9-4CCD-96A8-CB845E3CD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9753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E86F5-15B4-46D1-BFE7-57CA13588885}" type="datetimeFigureOut">
              <a:rPr lang="en-US" smtClean="0"/>
              <a:t>6/12/2017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EA81F-47E9-4CCD-96A8-CB845E3CD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73746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E86F5-15B4-46D1-BFE7-57CA13588885}" type="datetimeFigureOut">
              <a:rPr lang="en-US" smtClean="0"/>
              <a:t>6/12/2017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EA81F-47E9-4CCD-96A8-CB845E3CD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39447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E86F5-15B4-46D1-BFE7-57CA13588885}" type="datetimeFigureOut">
              <a:rPr lang="en-US" smtClean="0"/>
              <a:t>6/12/2017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EA81F-47E9-4CCD-96A8-CB845E3CD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63163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E86F5-15B4-46D1-BFE7-57CA13588885}" type="datetimeFigureOut">
              <a:rPr lang="en-US" smtClean="0"/>
              <a:t>6/12/2017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EA81F-47E9-4CCD-96A8-CB845E3CD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20094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E86F5-15B4-46D1-BFE7-57CA13588885}" type="datetimeFigureOut">
              <a:rPr lang="en-US" smtClean="0"/>
              <a:t>6/12/2017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EA81F-47E9-4CCD-96A8-CB845E3CD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91195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E86F5-15B4-46D1-BFE7-57CA13588885}" type="datetimeFigureOut">
              <a:rPr lang="en-US" smtClean="0"/>
              <a:t>6/12/2017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EA81F-47E9-4CCD-96A8-CB845E3CD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12327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E86F5-15B4-46D1-BFE7-57CA13588885}" type="datetimeFigureOut">
              <a:rPr lang="en-US" smtClean="0"/>
              <a:t>6/12/2017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EA81F-47E9-4CCD-96A8-CB845E3CD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70266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E86F5-15B4-46D1-BFE7-57CA13588885}" type="datetimeFigureOut">
              <a:rPr lang="en-US" smtClean="0"/>
              <a:t>6/12/2017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EA81F-47E9-4CCD-96A8-CB845E3CD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0164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E86F5-15B4-46D1-BFE7-57CA13588885}" type="datetimeFigureOut">
              <a:rPr lang="en-US" smtClean="0"/>
              <a:t>6/12/2017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EA81F-47E9-4CCD-96A8-CB845E3CD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1151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9E86F5-15B4-46D1-BFE7-57CA13588885}" type="datetimeFigureOut">
              <a:rPr lang="en-US" smtClean="0"/>
              <a:t>6/12/2017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4EA81F-47E9-4CCD-96A8-CB845E3CD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61205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hyperlink" Target="http://www.effectivechurchcom.com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24662A6-04A1-42EC-B7DA-CE30AC84093A}"/>
              </a:ext>
            </a:extLst>
          </p:cNvPr>
          <p:cNvSpPr txBox="1"/>
          <p:nvPr/>
        </p:nvSpPr>
        <p:spPr>
          <a:xfrm>
            <a:off x="4794105" y="3295812"/>
            <a:ext cx="372883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b="1" i="1" dirty="0"/>
              <a:t>celebrations </a:t>
            </a:r>
          </a:p>
          <a:p>
            <a:pPr algn="r"/>
            <a:r>
              <a:rPr lang="en-US" sz="4800" b="1" i="1" dirty="0"/>
              <a:t>&amp; challenges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D250B23-0474-40A7-BE50-82A6BA3FEF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1062" y="0"/>
            <a:ext cx="4915949" cy="736591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15F4A19-94EA-4245-8B82-4A7AE8F87E4B}"/>
              </a:ext>
            </a:extLst>
          </p:cNvPr>
          <p:cNvSpPr txBox="1"/>
          <p:nvPr/>
        </p:nvSpPr>
        <p:spPr>
          <a:xfrm>
            <a:off x="1021081" y="733897"/>
            <a:ext cx="8473440" cy="21390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500" dirty="0">
                <a:latin typeface="Brusher" panose="00000500000000000000" pitchFamily="2" charset="0"/>
              </a:rPr>
              <a:t>Father’s Day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44596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4869A3F0-7A4B-49A5-A710-08BA1DC67DC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50" r="10023"/>
          <a:stretch/>
        </p:blipFill>
        <p:spPr>
          <a:xfrm>
            <a:off x="1" y="0"/>
            <a:ext cx="470916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F6F0C70-0A73-4B98-A5EB-6ECE33FF2F2F}"/>
              </a:ext>
            </a:extLst>
          </p:cNvPr>
          <p:cNvSpPr/>
          <p:nvPr/>
        </p:nvSpPr>
        <p:spPr>
          <a:xfrm>
            <a:off x="4893438" y="1347001"/>
            <a:ext cx="3948558" cy="4608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dirty="0"/>
              <a:t>Any man can be a Father, but it takes someone special </a:t>
            </a:r>
          </a:p>
          <a:p>
            <a:r>
              <a:rPr lang="en-US" sz="4400" dirty="0"/>
              <a:t>to be a dad. </a:t>
            </a:r>
            <a:br>
              <a:rPr lang="en-US" sz="4400" dirty="0"/>
            </a:br>
            <a:r>
              <a:rPr lang="en-US" sz="1350" dirty="0"/>
              <a:t>Anne Geddes</a:t>
            </a:r>
          </a:p>
          <a:p>
            <a:endParaRPr lang="en-US" sz="3000" dirty="0"/>
          </a:p>
          <a:p>
            <a:endParaRPr lang="en-US" sz="3000" dirty="0"/>
          </a:p>
        </p:txBody>
      </p:sp>
    </p:spTree>
    <p:extLst>
      <p:ext uri="{BB962C8B-B14F-4D97-AF65-F5344CB8AC3E}">
        <p14:creationId xmlns:p14="http://schemas.microsoft.com/office/powerpoint/2010/main" val="18373591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A19B0D4-7A3E-4ED7-9B91-18EC681BE3C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" t="10287" r="-174" b="12551"/>
          <a:stretch/>
        </p:blipFill>
        <p:spPr>
          <a:xfrm>
            <a:off x="0" y="0"/>
            <a:ext cx="9331553" cy="7315678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90504EC-72CF-4D17-B7F0-F2F6D1A1A3F8}"/>
              </a:ext>
            </a:extLst>
          </p:cNvPr>
          <p:cNvSpPr/>
          <p:nvPr/>
        </p:nvSpPr>
        <p:spPr>
          <a:xfrm>
            <a:off x="-1" y="4865615"/>
            <a:ext cx="9331553" cy="1266737"/>
          </a:xfrm>
          <a:prstGeom prst="rect">
            <a:avLst/>
          </a:prstGeom>
          <a:solidFill>
            <a:schemeClr val="bg1">
              <a:lumMod val="85000"/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C000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FC39A7E-7C82-41B3-9237-B8A2E8166BAD}"/>
              </a:ext>
            </a:extLst>
          </p:cNvPr>
          <p:cNvSpPr/>
          <p:nvPr/>
        </p:nvSpPr>
        <p:spPr>
          <a:xfrm>
            <a:off x="187553" y="4950335"/>
            <a:ext cx="857544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000" dirty="0"/>
              <a:t>See what great love the Father has lavished on us, </a:t>
            </a:r>
            <a:br>
              <a:rPr lang="en-US" sz="3000" dirty="0"/>
            </a:br>
            <a:r>
              <a:rPr lang="en-US" sz="3000" dirty="0"/>
              <a:t>that we should be called children of God! </a:t>
            </a:r>
            <a:r>
              <a:rPr lang="en-US" sz="1350" dirty="0"/>
              <a:t>1 John 3:1</a:t>
            </a:r>
          </a:p>
        </p:txBody>
      </p:sp>
    </p:spTree>
    <p:extLst>
      <p:ext uri="{BB962C8B-B14F-4D97-AF65-F5344CB8AC3E}">
        <p14:creationId xmlns:p14="http://schemas.microsoft.com/office/powerpoint/2010/main" val="18600922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2098A6A-1BBD-4AE2-BA40-3F9794FAB59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11093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4EC8A129-BFB6-46FA-B0A7-DF1D32C713F5}"/>
              </a:ext>
            </a:extLst>
          </p:cNvPr>
          <p:cNvSpPr/>
          <p:nvPr/>
        </p:nvSpPr>
        <p:spPr>
          <a:xfrm>
            <a:off x="0" y="3855580"/>
            <a:ext cx="9144000" cy="1907169"/>
          </a:xfrm>
          <a:prstGeom prst="rect">
            <a:avLst/>
          </a:prstGeom>
          <a:solidFill>
            <a:schemeClr val="accent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CD9602E-1A52-45D6-88AA-345C07D13B44}"/>
              </a:ext>
            </a:extLst>
          </p:cNvPr>
          <p:cNvSpPr/>
          <p:nvPr/>
        </p:nvSpPr>
        <p:spPr>
          <a:xfrm>
            <a:off x="552135" y="3793503"/>
            <a:ext cx="834704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3600" b="1" dirty="0">
                <a:solidFill>
                  <a:schemeClr val="bg1"/>
                </a:solidFill>
              </a:rPr>
              <a:t>Dads are most ordinary men turned </a:t>
            </a:r>
            <a:br>
              <a:rPr lang="en-US" sz="3600" b="1" dirty="0">
                <a:solidFill>
                  <a:schemeClr val="bg1"/>
                </a:solidFill>
              </a:rPr>
            </a:br>
            <a:r>
              <a:rPr lang="en-US" sz="3600" b="1" dirty="0">
                <a:solidFill>
                  <a:schemeClr val="bg1"/>
                </a:solidFill>
              </a:rPr>
              <a:t>by love into heroes, adventurers, </a:t>
            </a:r>
            <a:br>
              <a:rPr lang="en-US" sz="3600" b="1" dirty="0">
                <a:solidFill>
                  <a:schemeClr val="bg1"/>
                </a:solidFill>
              </a:rPr>
            </a:br>
            <a:r>
              <a:rPr lang="en-US" sz="3600" b="1" dirty="0">
                <a:solidFill>
                  <a:schemeClr val="bg1"/>
                </a:solidFill>
              </a:rPr>
              <a:t>story-tellers, singers of songs.  </a:t>
            </a:r>
            <a:br>
              <a:rPr lang="en-US" sz="3600" b="1" dirty="0">
                <a:solidFill>
                  <a:schemeClr val="bg1"/>
                </a:solidFill>
              </a:rPr>
            </a:br>
            <a:r>
              <a:rPr lang="en-US" sz="1400" dirty="0">
                <a:solidFill>
                  <a:schemeClr val="bg1"/>
                </a:solidFill>
              </a:rPr>
              <a:t>Pam Brown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42986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D42AFC7-A9C1-4EEB-B6F7-C5F62442D4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8319" y="0"/>
            <a:ext cx="2845681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DCEED13E-5349-4869-AE5E-EE908F5DB1D1}"/>
              </a:ext>
            </a:extLst>
          </p:cNvPr>
          <p:cNvSpPr/>
          <p:nvPr/>
        </p:nvSpPr>
        <p:spPr>
          <a:xfrm>
            <a:off x="491734" y="974482"/>
            <a:ext cx="6100199" cy="49090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000" b="1" spc="300" dirty="0">
                <a:solidFill>
                  <a:srgbClr val="073777"/>
                </a:solidFill>
              </a:rPr>
              <a:t>For our </a:t>
            </a:r>
            <a:br>
              <a:rPr lang="en-US" sz="7200" b="1" spc="300" dirty="0">
                <a:solidFill>
                  <a:srgbClr val="073777"/>
                </a:solidFill>
              </a:rPr>
            </a:br>
            <a:r>
              <a:rPr lang="en-US" sz="11500" b="1" spc="300" dirty="0">
                <a:latin typeface="Brusher" panose="00000500000000000000" pitchFamily="2" charset="0"/>
              </a:rPr>
              <a:t>Fathers</a:t>
            </a:r>
            <a:r>
              <a:rPr lang="en-US" sz="9600" b="1" spc="300" dirty="0">
                <a:solidFill>
                  <a:srgbClr val="073777"/>
                </a:solidFill>
              </a:rPr>
              <a:t> </a:t>
            </a:r>
          </a:p>
          <a:p>
            <a:pPr algn="ctr"/>
            <a:r>
              <a:rPr lang="en-US" sz="6600" b="1" spc="300" dirty="0">
                <a:solidFill>
                  <a:srgbClr val="073777"/>
                </a:solidFill>
              </a:rPr>
              <a:t>we thank you </a:t>
            </a:r>
          </a:p>
          <a:p>
            <a:pPr algn="ctr"/>
            <a:r>
              <a:rPr lang="en-US" sz="7200" b="1" spc="300" dirty="0">
                <a:solidFill>
                  <a:srgbClr val="073777"/>
                </a:solidFill>
              </a:rPr>
              <a:t>Lord!</a:t>
            </a:r>
          </a:p>
        </p:txBody>
      </p:sp>
    </p:spTree>
    <p:extLst>
      <p:ext uri="{BB962C8B-B14F-4D97-AF65-F5344CB8AC3E}">
        <p14:creationId xmlns:p14="http://schemas.microsoft.com/office/powerpoint/2010/main" val="833866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A5388CB-84B3-46A7-8F2B-E66D6083F5BD}"/>
              </a:ext>
            </a:extLst>
          </p:cNvPr>
          <p:cNvSpPr txBox="1"/>
          <p:nvPr/>
        </p:nvSpPr>
        <p:spPr>
          <a:xfrm>
            <a:off x="1386840" y="3581400"/>
            <a:ext cx="6187440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i="1" dirty="0"/>
              <a:t>A gift to you from:</a:t>
            </a:r>
          </a:p>
          <a:p>
            <a:pPr algn="r"/>
            <a:r>
              <a:rPr lang="en-US" sz="3600" dirty="0"/>
              <a:t>Yvon Prehn </a:t>
            </a:r>
            <a:r>
              <a:rPr lang="en-US" sz="3600" dirty="0">
                <a:hlinkClick r:id="rId2"/>
              </a:rPr>
              <a:t>www.effectivechurchcom.com</a:t>
            </a:r>
            <a:endParaRPr lang="en-US" sz="3600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8055F62-A4D5-498C-925E-EE3698EF55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5889" y="2823818"/>
            <a:ext cx="1188720" cy="841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98493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DB73E27-C655-47F3-ADAA-27B0FA5134B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22"/>
          <a:stretch/>
        </p:blipFill>
        <p:spPr>
          <a:xfrm>
            <a:off x="4295162" y="0"/>
            <a:ext cx="4848837" cy="6858000"/>
          </a:xfrm>
          <a:prstGeom prst="rect">
            <a:avLst/>
          </a:prstGeom>
          <a:ln>
            <a:noFill/>
          </a:ln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319FB756-5ABE-46D7-8185-B1FA51F8B3D2}"/>
              </a:ext>
            </a:extLst>
          </p:cNvPr>
          <p:cNvSpPr/>
          <p:nvPr/>
        </p:nvSpPr>
        <p:spPr>
          <a:xfrm>
            <a:off x="0" y="1484858"/>
            <a:ext cx="9144000" cy="2115741"/>
          </a:xfrm>
          <a:prstGeom prst="rect">
            <a:avLst/>
          </a:prstGeom>
          <a:solidFill>
            <a:schemeClr val="accent1"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D0424FF-975F-4277-BD16-0DF073871543}"/>
              </a:ext>
            </a:extLst>
          </p:cNvPr>
          <p:cNvSpPr/>
          <p:nvPr/>
        </p:nvSpPr>
        <p:spPr>
          <a:xfrm>
            <a:off x="457200" y="1476941"/>
            <a:ext cx="868680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</a:rPr>
              <a:t>The Lord is like a father to his children, tender and compassionate to those who fear him. </a:t>
            </a:r>
            <a:r>
              <a:rPr lang="en-US" dirty="0">
                <a:solidFill>
                  <a:schemeClr val="bg1"/>
                </a:solidFill>
              </a:rPr>
              <a:t>Psalm 103:13, NLT</a:t>
            </a:r>
          </a:p>
        </p:txBody>
      </p:sp>
    </p:spTree>
    <p:extLst>
      <p:ext uri="{BB962C8B-B14F-4D97-AF65-F5344CB8AC3E}">
        <p14:creationId xmlns:p14="http://schemas.microsoft.com/office/powerpoint/2010/main" val="22659179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6F70246-1B8E-41D0-A61C-DA01DEF28186}"/>
              </a:ext>
            </a:extLst>
          </p:cNvPr>
          <p:cNvSpPr/>
          <p:nvPr/>
        </p:nvSpPr>
        <p:spPr>
          <a:xfrm>
            <a:off x="5314216" y="1236519"/>
            <a:ext cx="3429000" cy="436273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4400" dirty="0"/>
              <a:t>My father didn't tell me how to live; he lived, and let me watch him do it. </a:t>
            </a:r>
          </a:p>
          <a:p>
            <a:pPr algn="r"/>
            <a:r>
              <a:rPr lang="en-US" sz="1350" dirty="0"/>
              <a:t>Clarence </a:t>
            </a:r>
            <a:r>
              <a:rPr lang="en-US" sz="1350" dirty="0" err="1"/>
              <a:t>Budington</a:t>
            </a:r>
            <a:r>
              <a:rPr lang="en-US" sz="1350" dirty="0"/>
              <a:t> </a:t>
            </a:r>
            <a:r>
              <a:rPr lang="en-US" sz="1350" dirty="0" err="1"/>
              <a:t>Kelland</a:t>
            </a:r>
            <a:endParaRPr lang="en-US" sz="1350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B5AF979-27D6-4A89-849C-D119706526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391" y="0"/>
            <a:ext cx="457257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88214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6BEFA1D-7207-4826-83BC-F78104FF77F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48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6F8D674-CC5B-4A2F-8E7A-F1E8C6DE3B92}"/>
              </a:ext>
            </a:extLst>
          </p:cNvPr>
          <p:cNvSpPr/>
          <p:nvPr/>
        </p:nvSpPr>
        <p:spPr>
          <a:xfrm>
            <a:off x="0" y="0"/>
            <a:ext cx="5303521" cy="6858000"/>
          </a:xfrm>
          <a:prstGeom prst="rect">
            <a:avLst/>
          </a:prstGeom>
          <a:solidFill>
            <a:schemeClr val="accent1"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EEBBFAE-DD68-4062-AA47-1629F9516534}"/>
              </a:ext>
            </a:extLst>
          </p:cNvPr>
          <p:cNvSpPr/>
          <p:nvPr/>
        </p:nvSpPr>
        <p:spPr>
          <a:xfrm>
            <a:off x="893654" y="1320730"/>
            <a:ext cx="4036327" cy="4216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3600" b="1" dirty="0">
                <a:solidFill>
                  <a:schemeClr val="bg1"/>
                </a:solidFill>
              </a:rPr>
              <a:t>Choose this day whom you will serve. . . . . </a:t>
            </a:r>
            <a:br>
              <a:rPr lang="en-US" sz="3600" b="1" dirty="0">
                <a:solidFill>
                  <a:schemeClr val="bg1"/>
                </a:solidFill>
              </a:rPr>
            </a:br>
            <a:r>
              <a:rPr lang="en-US" sz="3600" b="1" dirty="0">
                <a:solidFill>
                  <a:schemeClr val="bg1"/>
                </a:solidFill>
              </a:rPr>
              <a:t>But as for me and my house, we will serve the Lord. </a:t>
            </a:r>
            <a:br>
              <a:rPr lang="en-US" sz="3600" b="1" dirty="0">
                <a:solidFill>
                  <a:schemeClr val="bg1"/>
                </a:solidFill>
              </a:rPr>
            </a:br>
            <a:r>
              <a:rPr lang="en-US" sz="1600" b="1" dirty="0">
                <a:solidFill>
                  <a:schemeClr val="bg1"/>
                </a:solidFill>
              </a:rPr>
              <a:t>Joshua 24:15, ESV</a:t>
            </a:r>
          </a:p>
          <a:p>
            <a:endParaRPr lang="en-US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28677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7FF097F-75D3-4A09-93E5-A2E17EFF5953}"/>
              </a:ext>
            </a:extLst>
          </p:cNvPr>
          <p:cNvSpPr/>
          <p:nvPr/>
        </p:nvSpPr>
        <p:spPr>
          <a:xfrm>
            <a:off x="5515307" y="1203214"/>
            <a:ext cx="3430573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/>
              <a:t>Train up a child in the way he should go – but be sure you go that way yourself. </a:t>
            </a:r>
          </a:p>
          <a:p>
            <a:pPr algn="r"/>
            <a:r>
              <a:rPr lang="en-US" dirty="0"/>
              <a:t>Charles Spurgeon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D8BC49F-FD2D-48A9-BEC1-CC16C5BAA94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33" r="23167"/>
          <a:stretch/>
        </p:blipFill>
        <p:spPr>
          <a:xfrm>
            <a:off x="381000" y="437907"/>
            <a:ext cx="4892040" cy="6104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80066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5FB08B6-42E1-473A-BBA2-05D332903094}"/>
              </a:ext>
            </a:extLst>
          </p:cNvPr>
          <p:cNvSpPr/>
          <p:nvPr/>
        </p:nvSpPr>
        <p:spPr>
          <a:xfrm>
            <a:off x="5364480" y="0"/>
            <a:ext cx="3779520" cy="6858000"/>
          </a:xfrm>
          <a:prstGeom prst="rect">
            <a:avLst/>
          </a:prstGeom>
          <a:solidFill>
            <a:schemeClr val="accent1"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04AAE49-4C91-461B-8599-F317A64992F7}"/>
              </a:ext>
            </a:extLst>
          </p:cNvPr>
          <p:cNvSpPr/>
          <p:nvPr/>
        </p:nvSpPr>
        <p:spPr>
          <a:xfrm>
            <a:off x="5539740" y="1075141"/>
            <a:ext cx="3429000" cy="507061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4000" dirty="0"/>
              <a:t>In the fear of the Lord one has strong confidence, </a:t>
            </a:r>
          </a:p>
          <a:p>
            <a:r>
              <a:rPr lang="en-US" sz="4000" dirty="0"/>
              <a:t>and his children will have a refuge. </a:t>
            </a:r>
          </a:p>
          <a:p>
            <a:pPr algn="r"/>
            <a:r>
              <a:rPr lang="en-US" sz="1350" dirty="0"/>
              <a:t>Proverbs 14:26, ESV</a:t>
            </a:r>
          </a:p>
          <a:p>
            <a:endParaRPr lang="en-US" sz="30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1A82378-BBC0-4A92-9E3A-7231030B14B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562" r="25725" b="8562"/>
          <a:stretch/>
        </p:blipFill>
        <p:spPr>
          <a:xfrm>
            <a:off x="0" y="822960"/>
            <a:ext cx="5364480" cy="445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29263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2BE7A73-60EF-4B70-8C99-7DAE2867BEC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993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78FD1E1C-FE82-484C-B778-0CB447523B28}"/>
              </a:ext>
            </a:extLst>
          </p:cNvPr>
          <p:cNvSpPr/>
          <p:nvPr/>
        </p:nvSpPr>
        <p:spPr>
          <a:xfrm>
            <a:off x="0" y="4278385"/>
            <a:ext cx="9144000" cy="1492536"/>
          </a:xfrm>
          <a:prstGeom prst="rect">
            <a:avLst/>
          </a:prstGeom>
          <a:solidFill>
            <a:schemeClr val="accent1"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276A80B-800D-4051-A432-A0694BEE5A7E}"/>
              </a:ext>
            </a:extLst>
          </p:cNvPr>
          <p:cNvSpPr/>
          <p:nvPr/>
        </p:nvSpPr>
        <p:spPr>
          <a:xfrm>
            <a:off x="729475" y="4201261"/>
            <a:ext cx="768505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</a:rPr>
              <a:t>A man ought to live so that everybody knows he is a Christian … and most of all, </a:t>
            </a:r>
            <a:br>
              <a:rPr lang="en-US" sz="3200" b="1" dirty="0">
                <a:solidFill>
                  <a:schemeClr val="bg1"/>
                </a:solidFill>
              </a:rPr>
            </a:br>
            <a:r>
              <a:rPr lang="en-US" sz="3200" b="1" dirty="0">
                <a:solidFill>
                  <a:schemeClr val="bg1"/>
                </a:solidFill>
              </a:rPr>
              <a:t>his family ought to know. </a:t>
            </a:r>
            <a:r>
              <a:rPr lang="en-US" sz="1200" dirty="0">
                <a:solidFill>
                  <a:schemeClr val="bg1"/>
                </a:solidFill>
              </a:rPr>
              <a:t>Dwight L. Moody</a:t>
            </a:r>
          </a:p>
        </p:txBody>
      </p:sp>
    </p:spTree>
    <p:extLst>
      <p:ext uri="{BB962C8B-B14F-4D97-AF65-F5344CB8AC3E}">
        <p14:creationId xmlns:p14="http://schemas.microsoft.com/office/powerpoint/2010/main" val="12224904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2E8FDE9D-70C4-4D38-966A-12EF75A55C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1480"/>
            <a:ext cx="9144000" cy="6096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B679D5D5-2621-4E95-9303-B35753CFC706}"/>
              </a:ext>
            </a:extLst>
          </p:cNvPr>
          <p:cNvSpPr/>
          <p:nvPr/>
        </p:nvSpPr>
        <p:spPr>
          <a:xfrm>
            <a:off x="441960" y="1312738"/>
            <a:ext cx="7711440" cy="21467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000" dirty="0">
                <a:solidFill>
                  <a:schemeClr val="bg1"/>
                </a:solidFill>
              </a:rPr>
              <a:t>"The righteous man walks in his integrity; </a:t>
            </a:r>
            <a:br>
              <a:rPr lang="en-US" sz="3000" dirty="0">
                <a:solidFill>
                  <a:schemeClr val="bg1"/>
                </a:solidFill>
              </a:rPr>
            </a:br>
            <a:r>
              <a:rPr lang="en-US" sz="3000" dirty="0">
                <a:solidFill>
                  <a:schemeClr val="bg1"/>
                </a:solidFill>
              </a:rPr>
              <a:t>his children are blessed after him.“</a:t>
            </a:r>
          </a:p>
          <a:p>
            <a:pPr algn="ctr"/>
            <a:r>
              <a:rPr lang="en-US" sz="1350" dirty="0">
                <a:solidFill>
                  <a:schemeClr val="bg1"/>
                </a:solidFill>
              </a:rPr>
              <a:t>Proverbs 20:7, NKJV</a:t>
            </a:r>
            <a:r>
              <a:rPr lang="en-US" sz="1350" dirty="0">
                <a:solidFill>
                  <a:schemeClr val="bg1"/>
                </a:solidFill>
                <a:latin typeface="Microsoft Sans Serif" panose="020B0604020202020204" pitchFamily="34" charset="0"/>
              </a:rPr>
              <a:t> </a:t>
            </a:r>
          </a:p>
          <a:p>
            <a:pPr marL="160735" indent="-160735">
              <a:buFontTx/>
              <a:buChar char="-"/>
            </a:pPr>
            <a:endParaRPr lang="en-US" sz="3000" dirty="0">
              <a:solidFill>
                <a:schemeClr val="bg1"/>
              </a:solidFill>
              <a:latin typeface="Microsoft Sans Serif" panose="020B0604020202020204" pitchFamily="34" charset="0"/>
            </a:endParaRPr>
          </a:p>
          <a:p>
            <a:endParaRPr lang="en-US" sz="3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629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4588A57-E0A0-4F44-84B1-FFBB64858A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3637"/>
            <a:ext cx="9144000" cy="618744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6C85884-1CAE-47FB-8CE4-C2EC178F6763}"/>
              </a:ext>
            </a:extLst>
          </p:cNvPr>
          <p:cNvSpPr/>
          <p:nvPr/>
        </p:nvSpPr>
        <p:spPr>
          <a:xfrm>
            <a:off x="6202680" y="2536277"/>
            <a:ext cx="2766060" cy="33162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What a father says to his children is not heard by the world, but it will be heard by posterity.</a:t>
            </a:r>
          </a:p>
          <a:p>
            <a:pPr algn="r"/>
            <a:r>
              <a:rPr lang="en-US" sz="1200" dirty="0">
                <a:solidFill>
                  <a:schemeClr val="bg1"/>
                </a:solidFill>
              </a:rPr>
              <a:t>Jean Paul Richter</a:t>
            </a:r>
          </a:p>
        </p:txBody>
      </p:sp>
    </p:spTree>
    <p:extLst>
      <p:ext uri="{BB962C8B-B14F-4D97-AF65-F5344CB8AC3E}">
        <p14:creationId xmlns:p14="http://schemas.microsoft.com/office/powerpoint/2010/main" val="40342489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168</TotalTime>
  <Words>210</Words>
  <Application>Microsoft Office PowerPoint</Application>
  <PresentationFormat>On-screen Show (4:3)</PresentationFormat>
  <Paragraphs>27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Arial</vt:lpstr>
      <vt:lpstr>Brusher</vt:lpstr>
      <vt:lpstr>Calibri</vt:lpstr>
      <vt:lpstr>Calibri Light</vt:lpstr>
      <vt:lpstr>Microsoft Sans Serif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Yvon Prehn</dc:creator>
  <cp:lastModifiedBy>Yvon Prehn</cp:lastModifiedBy>
  <cp:revision>18</cp:revision>
  <dcterms:created xsi:type="dcterms:W3CDTF">2017-06-12T18:50:35Z</dcterms:created>
  <dcterms:modified xsi:type="dcterms:W3CDTF">2017-06-12T21:41:10Z</dcterms:modified>
</cp:coreProperties>
</file>